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63" r:id="rId6"/>
    <p:sldId id="265" r:id="rId7"/>
    <p:sldId id="264" r:id="rId8"/>
    <p:sldId id="266" r:id="rId9"/>
    <p:sldId id="287" r:id="rId10"/>
    <p:sldId id="289" r:id="rId11"/>
    <p:sldId id="295" r:id="rId12"/>
    <p:sldId id="290" r:id="rId13"/>
    <p:sldId id="292" r:id="rId14"/>
    <p:sldId id="272" r:id="rId15"/>
    <p:sldId id="268" r:id="rId16"/>
    <p:sldId id="294" r:id="rId17"/>
    <p:sldId id="298" r:id="rId18"/>
    <p:sldId id="299" r:id="rId19"/>
    <p:sldId id="275" r:id="rId20"/>
    <p:sldId id="267" r:id="rId21"/>
    <p:sldId id="296" r:id="rId22"/>
    <p:sldId id="297" r:id="rId23"/>
    <p:sldId id="269" r:id="rId24"/>
    <p:sldId id="301" r:id="rId25"/>
    <p:sldId id="293" r:id="rId26"/>
    <p:sldId id="271" r:id="rId27"/>
    <p:sldId id="288" r:id="rId28"/>
    <p:sldId id="27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-444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82.png"/><Relationship Id="rId18" Type="http://schemas.openxmlformats.org/officeDocument/2006/relationships/image" Target="../media/image75.png"/><Relationship Id="rId3" Type="http://schemas.openxmlformats.org/officeDocument/2006/relationships/image" Target="../media/image58.png"/><Relationship Id="rId21" Type="http://schemas.openxmlformats.org/officeDocument/2006/relationships/image" Target="../media/image7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17" Type="http://schemas.openxmlformats.org/officeDocument/2006/relationships/image" Target="../media/image74.png"/><Relationship Id="rId2" Type="http://schemas.openxmlformats.org/officeDocument/2006/relationships/image" Target="../media/image56.png"/><Relationship Id="rId16" Type="http://schemas.openxmlformats.org/officeDocument/2006/relationships/image" Target="../media/image72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81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80.png"/><Relationship Id="rId10" Type="http://schemas.openxmlformats.org/officeDocument/2006/relationships/image" Target="../media/image73.png"/><Relationship Id="rId19" Type="http://schemas.openxmlformats.org/officeDocument/2006/relationships/image" Target="../media/image76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990485" y="2390663"/>
            <a:ext cx="8211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차량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5" y="2052919"/>
            <a:ext cx="2487007" cy="1508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41" y="2050410"/>
            <a:ext cx="3571377" cy="2812534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5104" y="3556967"/>
            <a:ext cx="2483237" cy="1305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7899409" y="5615981"/>
            <a:ext cx="3968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Euro Truck Simulator 2 </a:t>
            </a:r>
            <a:r>
              <a:rPr lang="ko-KR" altLang="en-US" sz="2000" spc="-150" dirty="0"/>
              <a:t>프로그램 사용</a:t>
            </a:r>
            <a:endParaRPr lang="en-US" altLang="ko-KR" sz="2000" spc="-1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AF2D8-43E2-417F-8328-C3F463FBF048}"/>
              </a:ext>
            </a:extLst>
          </p:cNvPr>
          <p:cNvPicPr/>
          <p:nvPr/>
        </p:nvPicPr>
        <p:blipFill rotWithShape="1">
          <a:blip r:embed="rId5"/>
          <a:srcRect l="-924" t="26023" b="37120"/>
          <a:stretch/>
        </p:blipFill>
        <p:spPr>
          <a:xfrm>
            <a:off x="324197" y="4862944"/>
            <a:ext cx="7289343" cy="1607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9" y="2012892"/>
            <a:ext cx="3971322" cy="36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3926410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240080" y="1798483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33742" y="350842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실제 데이터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78B208-3D14-4DD3-B616-9C16E63B4439}"/>
              </a:ext>
            </a:extLst>
          </p:cNvPr>
          <p:cNvGrpSpPr/>
          <p:nvPr/>
        </p:nvGrpSpPr>
        <p:grpSpPr>
          <a:xfrm>
            <a:off x="977153" y="2219531"/>
            <a:ext cx="6129767" cy="3584708"/>
            <a:chOff x="977153" y="2219531"/>
            <a:chExt cx="6129767" cy="358470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E906E-807D-4D15-9CE3-A88590EECA73}"/>
                </a:ext>
              </a:extLst>
            </p:cNvPr>
            <p:cNvSpPr/>
            <p:nvPr/>
          </p:nvSpPr>
          <p:spPr>
            <a:xfrm>
              <a:off x="977153" y="3926410"/>
              <a:ext cx="112977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98B05B-A5E3-4FE5-9806-2E9938D5AAF8}"/>
                </a:ext>
              </a:extLst>
            </p:cNvPr>
            <p:cNvSpPr/>
            <p:nvPr/>
          </p:nvSpPr>
          <p:spPr>
            <a:xfrm>
              <a:off x="4790440" y="3926410"/>
              <a:ext cx="755650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493D3C-0139-4276-AD64-BBF3073778B3}"/>
                </a:ext>
              </a:extLst>
            </p:cNvPr>
            <p:cNvSpPr/>
            <p:nvPr/>
          </p:nvSpPr>
          <p:spPr>
            <a:xfrm>
              <a:off x="4045473" y="3926410"/>
              <a:ext cx="37920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2DA70D-FF8A-4EE4-B290-E5E63C62ED65}"/>
                </a:ext>
              </a:extLst>
            </p:cNvPr>
            <p:cNvSpPr/>
            <p:nvPr/>
          </p:nvSpPr>
          <p:spPr>
            <a:xfrm>
              <a:off x="2313193" y="2219531"/>
              <a:ext cx="72464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751415-225C-4854-8C5E-B558217A9F91}"/>
                </a:ext>
              </a:extLst>
            </p:cNvPr>
            <p:cNvSpPr/>
            <p:nvPr/>
          </p:nvSpPr>
          <p:spPr>
            <a:xfrm>
              <a:off x="5615193" y="2219531"/>
              <a:ext cx="149172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125386" cy="3264766"/>
            <a:chOff x="5615193" y="2924718"/>
            <a:chExt cx="6125386" cy="3264766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01552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485" y="3847781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326" y="5069247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770771" y="3070180"/>
              <a:ext cx="74803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6371948" y="3503518"/>
              <a:ext cx="2585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6371948" y="4676966"/>
              <a:ext cx="1970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선별된 실제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080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1D718C-4BB8-4252-BF7D-4CB080C22DE3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68"/>
          <a:stretch/>
        </p:blipFill>
        <p:spPr bwMode="auto">
          <a:xfrm>
            <a:off x="240080" y="2143824"/>
            <a:ext cx="4574489" cy="6962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399168-88E8-42FD-9909-6CC77C48B023}"/>
              </a:ext>
            </a:extLst>
          </p:cNvPr>
          <p:cNvGrpSpPr/>
          <p:nvPr/>
        </p:nvGrpSpPr>
        <p:grpSpPr>
          <a:xfrm>
            <a:off x="4785132" y="2141446"/>
            <a:ext cx="4574490" cy="698589"/>
            <a:chOff x="4756034" y="5609508"/>
            <a:chExt cx="3409839" cy="39504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F45F25-BEE6-410A-B81A-C067816EA3F8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78" b="27185"/>
            <a:stretch/>
          </p:blipFill>
          <p:spPr bwMode="auto">
            <a:xfrm>
              <a:off x="4756034" y="5610853"/>
              <a:ext cx="2077028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69D88-F9E1-488A-9613-92A68CF21522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r="40135" b="27185"/>
            <a:stretch/>
          </p:blipFill>
          <p:spPr bwMode="auto">
            <a:xfrm>
              <a:off x="683306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A6AC02-E3C9-433A-9345-F53340B56ED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3" r="20180" b="27185"/>
            <a:stretch/>
          </p:blipFill>
          <p:spPr bwMode="auto">
            <a:xfrm>
              <a:off x="727733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AD350B-7113-49FB-B272-83F94F0CA2DC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97" r="337" b="27185"/>
            <a:stretch/>
          </p:blipFill>
          <p:spPr bwMode="auto">
            <a:xfrm>
              <a:off x="7721603" y="5609508"/>
              <a:ext cx="444270" cy="3937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26C8A2-A07E-45E4-88A8-76BAD6295810}"/>
              </a:ext>
            </a:extLst>
          </p:cNvPr>
          <p:cNvGrpSpPr/>
          <p:nvPr/>
        </p:nvGrpSpPr>
        <p:grpSpPr>
          <a:xfrm>
            <a:off x="791195" y="2936198"/>
            <a:ext cx="3261621" cy="1613246"/>
            <a:chOff x="1054707" y="1910536"/>
            <a:chExt cx="3261621" cy="16132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CA43A80-4663-4272-93E2-41E63158D5A8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707" y="1910536"/>
              <a:ext cx="3261621" cy="16132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680A0B-4E41-4CE5-AE30-7B3CEE4CE3A7}"/>
                </a:ext>
              </a:extLst>
            </p:cNvPr>
            <p:cNvSpPr txBox="1"/>
            <p:nvPr/>
          </p:nvSpPr>
          <p:spPr>
            <a:xfrm>
              <a:off x="1883469" y="1970902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386118-87DB-4A46-A012-FDF421D91EAC}"/>
              </a:ext>
            </a:extLst>
          </p:cNvPr>
          <p:cNvGrpSpPr/>
          <p:nvPr/>
        </p:nvGrpSpPr>
        <p:grpSpPr>
          <a:xfrm>
            <a:off x="5530759" y="2936198"/>
            <a:ext cx="3261621" cy="1611296"/>
            <a:chOff x="5794548" y="1910536"/>
            <a:chExt cx="3261621" cy="161129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FAFBD8B-4318-4B0A-9EBF-A97F5AE85C01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4548" y="1910536"/>
              <a:ext cx="3261621" cy="161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474BD1-BEF3-40A6-9960-2F17B8A03888}"/>
                </a:ext>
              </a:extLst>
            </p:cNvPr>
            <p:cNvSpPr txBox="1"/>
            <p:nvPr/>
          </p:nvSpPr>
          <p:spPr>
            <a:xfrm>
              <a:off x="6623311" y="1929307"/>
              <a:ext cx="142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Steering Wheel</a:t>
              </a:r>
              <a:endParaRPr lang="ko-KR" alt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472863" y="172633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6520209" y="172633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실제 데이터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16" y="4656297"/>
            <a:ext cx="3038706" cy="201693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1" y="4647761"/>
            <a:ext cx="2894581" cy="200190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9359621" y="1026160"/>
            <a:ext cx="2832379" cy="58318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시뮬레이션 데이터와 </a:t>
            </a:r>
            <a:endParaRPr lang="en-US" altLang="ko-KR" dirty="0"/>
          </a:p>
          <a:p>
            <a:pPr algn="ctr"/>
            <a:r>
              <a:rPr lang="ko-KR" altLang="en-US" dirty="0"/>
              <a:t>실제 차량 데이터를 분석</a:t>
            </a:r>
            <a:r>
              <a:rPr lang="en-US" altLang="ko-KR" dirty="0"/>
              <a:t>, </a:t>
            </a:r>
            <a:r>
              <a:rPr lang="ko-KR" altLang="en-US" dirty="0"/>
              <a:t>차이점 시각화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해당 자료를 바탕으로 </a:t>
            </a:r>
            <a:endParaRPr lang="en-US" altLang="ko-KR" dirty="0"/>
          </a:p>
          <a:p>
            <a:pPr algn="ctr"/>
            <a:r>
              <a:rPr lang="ko-KR" altLang="en-US" dirty="0"/>
              <a:t>시뮬레이션 데이터 </a:t>
            </a:r>
            <a:endParaRPr lang="en-US" altLang="ko-KR" dirty="0"/>
          </a:p>
          <a:p>
            <a:pPr algn="ctr"/>
            <a:r>
              <a:rPr lang="ko-KR" altLang="en-US" dirty="0"/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4" y="1913974"/>
            <a:ext cx="11991871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2" y="4570570"/>
            <a:ext cx="1641179" cy="20261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32080" y="4232016"/>
            <a:ext cx="1191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541692" y="424588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400898" y="4232016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3</a:t>
            </a:r>
            <a:r>
              <a:rPr lang="ko-KR" altLang="en-US" sz="1600" dirty="0"/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02DDB1-8118-43D2-B17E-F8C0BABA59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4" y="2191958"/>
            <a:ext cx="4305038" cy="180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EE98BA-36A1-4F9F-96A5-5802365F77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871" y="3997610"/>
            <a:ext cx="3097250" cy="26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22231DE-74B9-476C-99A1-241EBA5133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91" y="2191958"/>
            <a:ext cx="4840605" cy="180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D2ACB-3988-4D03-935C-3945AD8C708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60" y="3997611"/>
            <a:ext cx="3097250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463205" y="1726330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DNN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40991" y="1726330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</a:t>
            </a:r>
            <a:r>
              <a:rPr lang="ko-KR" altLang="en-US" sz="1600" dirty="0"/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06689" y="399761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800563" y="3998899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라벨 별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정확도</a:t>
            </a:r>
          </a:p>
        </p:txBody>
      </p: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2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1759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2012300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6886545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2610063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6724958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619CEE-546F-404E-9D37-C3EF18B1FA17}"/>
              </a:ext>
            </a:extLst>
          </p:cNvPr>
          <p:cNvGrpSpPr/>
          <p:nvPr/>
        </p:nvGrpSpPr>
        <p:grpSpPr>
          <a:xfrm>
            <a:off x="3998810" y="4825540"/>
            <a:ext cx="4141561" cy="789500"/>
            <a:chOff x="3998810" y="4825540"/>
            <a:chExt cx="4141561" cy="789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AC8FC-74C7-4AAB-ADFA-204EEC037129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CB465-31F1-4418-8233-6FD0533CEA66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GAP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직진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차선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정지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C495B-95ED-4123-89E7-2F152F6E2028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Flatten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커브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회전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231572" y="1726330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CNN-GAP</a:t>
            </a:r>
            <a:r>
              <a:rPr lang="ko-KR" altLang="en-US" sz="1600" dirty="0"/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7983586" y="1726330"/>
            <a:ext cx="1826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CNN-Flatten </a:t>
            </a:r>
            <a:r>
              <a:rPr lang="ko-KR" altLang="en-US" sz="1600" dirty="0"/>
              <a:t>모델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3683626-EA8F-4F1C-964A-9A7C95DA0D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36" y="2064884"/>
            <a:ext cx="4555623" cy="1803243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4291806-D332-436E-824B-BEBB6103C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1" y="2064883"/>
            <a:ext cx="4555623" cy="1823595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8B27F7D-AD86-4C1B-8097-21718D4928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31" y="2064883"/>
            <a:ext cx="2076383" cy="448229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B6E5F14-9185-4F2E-8AA0-625DDF3EA2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39" y="2064882"/>
            <a:ext cx="1462106" cy="4482299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2CBB7AA0-8571-4741-90E5-C63766A81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64" y="4747991"/>
            <a:ext cx="4115374" cy="2048161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632566-2DC3-4447-BC58-E7E558341418}"/>
              </a:ext>
            </a:extLst>
          </p:cNvPr>
          <p:cNvGrpSpPr/>
          <p:nvPr/>
        </p:nvGrpSpPr>
        <p:grpSpPr>
          <a:xfrm>
            <a:off x="3998810" y="3941620"/>
            <a:ext cx="4141561" cy="789500"/>
            <a:chOff x="3998810" y="4825540"/>
            <a:chExt cx="4141561" cy="7895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BACFD0-25B9-4D1E-BAA2-515EE5E962DC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F4C91F-2695-4EFF-A500-1136DBE4E37A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F2E3E5-1DBC-48AB-A685-C3D656B51106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완성된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분석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30" name="그림 2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28BE1CF1-8346-4D26-9D8F-411C9DA8B66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52"/>
          <a:stretch/>
        </p:blipFill>
        <p:spPr>
          <a:xfrm>
            <a:off x="7179442" y="2757965"/>
            <a:ext cx="412778" cy="414271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  <p:pic>
        <p:nvPicPr>
          <p:cNvPr id="25" name="그림 24" descr="키보드이(가) 표시된 사진&#10;&#10;자동 생성된 설명">
            <a:extLst>
              <a:ext uri="{FF2B5EF4-FFF2-40B4-BE49-F238E27FC236}">
                <a16:creationId xmlns:a16="http://schemas.microsoft.com/office/drawing/2014/main" id="{FC5DF6BD-311E-437A-AA50-0C9C79D5F1E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4"/>
          <a:stretch/>
        </p:blipFill>
        <p:spPr>
          <a:xfrm>
            <a:off x="1356504" y="2776535"/>
            <a:ext cx="418994" cy="378619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DD9D4A4E-2405-47B1-B732-182E8D2B449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9" b="74887"/>
          <a:stretch/>
        </p:blipFill>
        <p:spPr>
          <a:xfrm>
            <a:off x="1775355" y="2764623"/>
            <a:ext cx="418997" cy="397668"/>
          </a:xfrm>
          <a:prstGeom prst="rect">
            <a:avLst/>
          </a:prstGeom>
        </p:spPr>
      </p:pic>
      <p:pic>
        <p:nvPicPr>
          <p:cNvPr id="37" name="그림 36" descr="키보드이(가) 표시된 사진&#10;&#10;자동 생성된 설명">
            <a:extLst>
              <a:ext uri="{FF2B5EF4-FFF2-40B4-BE49-F238E27FC236}">
                <a16:creationId xmlns:a16="http://schemas.microsoft.com/office/drawing/2014/main" id="{0C9E7252-E213-4211-9511-B508C88CFE8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/>
          <a:stretch/>
        </p:blipFill>
        <p:spPr>
          <a:xfrm>
            <a:off x="2194352" y="2786477"/>
            <a:ext cx="432644" cy="366285"/>
          </a:xfrm>
          <a:prstGeom prst="rect">
            <a:avLst/>
          </a:prstGeom>
        </p:spPr>
      </p:pic>
      <p:pic>
        <p:nvPicPr>
          <p:cNvPr id="39" name="그림 38" descr="키보드이(가) 표시된 사진&#10;&#10;자동 생성된 설명">
            <a:extLst>
              <a:ext uri="{FF2B5EF4-FFF2-40B4-BE49-F238E27FC236}">
                <a16:creationId xmlns:a16="http://schemas.microsoft.com/office/drawing/2014/main" id="{490A4020-CF4D-4CD1-89D1-399DE1F9E54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/>
          <a:stretch/>
        </p:blipFill>
        <p:spPr>
          <a:xfrm>
            <a:off x="2626995" y="2774516"/>
            <a:ext cx="418997" cy="389147"/>
          </a:xfrm>
          <a:prstGeom prst="rect">
            <a:avLst/>
          </a:prstGeom>
        </p:spPr>
      </p:pic>
      <p:pic>
        <p:nvPicPr>
          <p:cNvPr id="41" name="그림 40" descr="키보드이(가) 표시된 사진&#10;&#10;자동 생성된 설명">
            <a:extLst>
              <a:ext uri="{FF2B5EF4-FFF2-40B4-BE49-F238E27FC236}">
                <a16:creationId xmlns:a16="http://schemas.microsoft.com/office/drawing/2014/main" id="{32BC100F-724C-4ED8-8C88-60AD64C2CEC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25" b="37695"/>
          <a:stretch/>
        </p:blipFill>
        <p:spPr>
          <a:xfrm>
            <a:off x="3045991" y="2773136"/>
            <a:ext cx="432644" cy="389147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76FEA961-C267-4ECA-ACBA-EB2F5EB608E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52" b="25171"/>
          <a:stretch/>
        </p:blipFill>
        <p:spPr>
          <a:xfrm>
            <a:off x="3478635" y="2769374"/>
            <a:ext cx="432642" cy="395288"/>
          </a:xfrm>
          <a:prstGeom prst="rect">
            <a:avLst/>
          </a:prstGeom>
        </p:spPr>
      </p:pic>
      <p:pic>
        <p:nvPicPr>
          <p:cNvPr id="43" name="그림 42" descr="키보드이(가) 표시된 사진&#10;&#10;자동 생성된 설명">
            <a:extLst>
              <a:ext uri="{FF2B5EF4-FFF2-40B4-BE49-F238E27FC236}">
                <a16:creationId xmlns:a16="http://schemas.microsoft.com/office/drawing/2014/main" id="{CD720FE4-0ADF-4D22-94C3-7063B4EB574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/>
          <a:stretch/>
        </p:blipFill>
        <p:spPr>
          <a:xfrm>
            <a:off x="3911277" y="2769371"/>
            <a:ext cx="418997" cy="395288"/>
          </a:xfrm>
          <a:prstGeom prst="rect">
            <a:avLst/>
          </a:prstGeom>
        </p:spPr>
      </p:pic>
      <p:pic>
        <p:nvPicPr>
          <p:cNvPr id="46" name="그림 45" descr="키보드이(가) 표시된 사진&#10;&#10;자동 생성된 설명">
            <a:extLst>
              <a:ext uri="{FF2B5EF4-FFF2-40B4-BE49-F238E27FC236}">
                <a16:creationId xmlns:a16="http://schemas.microsoft.com/office/drawing/2014/main" id="{8E5D0ACC-82EF-4B43-85FD-38C6B1449BD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6"/>
          <a:stretch/>
        </p:blipFill>
        <p:spPr>
          <a:xfrm>
            <a:off x="4330273" y="2769368"/>
            <a:ext cx="432643" cy="389572"/>
          </a:xfrm>
          <a:prstGeom prst="rect">
            <a:avLst/>
          </a:prstGeom>
        </p:spPr>
      </p:pic>
      <p:pic>
        <p:nvPicPr>
          <p:cNvPr id="48" name="그림 4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3E451038-02DE-4179-977C-AC42B5DFA25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2" b="74527"/>
          <a:stretch/>
        </p:blipFill>
        <p:spPr>
          <a:xfrm>
            <a:off x="7598439" y="2786414"/>
            <a:ext cx="418995" cy="377460"/>
          </a:xfrm>
          <a:prstGeom prst="rect">
            <a:avLst/>
          </a:prstGeom>
        </p:spPr>
      </p:pic>
      <p:pic>
        <p:nvPicPr>
          <p:cNvPr id="50" name="그림 4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BDB08FC0-21B9-4F0D-97EF-0E69F38BD0C6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4" b="62233"/>
          <a:stretch/>
        </p:blipFill>
        <p:spPr>
          <a:xfrm>
            <a:off x="8017434" y="2785253"/>
            <a:ext cx="432644" cy="377460"/>
          </a:xfrm>
          <a:prstGeom prst="rect">
            <a:avLst/>
          </a:prstGeom>
        </p:spPr>
      </p:pic>
      <p:pic>
        <p:nvPicPr>
          <p:cNvPr id="57" name="그림 5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C3253EC-44BC-4AE3-983C-7A6DDC75E16E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58" b="49599"/>
          <a:stretch/>
        </p:blipFill>
        <p:spPr>
          <a:xfrm>
            <a:off x="8450078" y="2785110"/>
            <a:ext cx="418995" cy="377460"/>
          </a:xfrm>
          <a:prstGeom prst="rect">
            <a:avLst/>
          </a:prstGeom>
        </p:spPr>
      </p:pic>
      <p:pic>
        <p:nvPicPr>
          <p:cNvPr id="59" name="그림 5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27D6C8D9-F631-4486-A94D-9B5C685C9F3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94" b="37263"/>
          <a:stretch/>
        </p:blipFill>
        <p:spPr>
          <a:xfrm>
            <a:off x="8869073" y="2780201"/>
            <a:ext cx="432644" cy="379697"/>
          </a:xfrm>
          <a:prstGeom prst="rect">
            <a:avLst/>
          </a:prstGeom>
        </p:spPr>
      </p:pic>
      <p:pic>
        <p:nvPicPr>
          <p:cNvPr id="88" name="그림 87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C07CB5D-0CC4-45D4-9885-1C092B769AA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36" b="25122"/>
          <a:stretch/>
        </p:blipFill>
        <p:spPr>
          <a:xfrm>
            <a:off x="9301717" y="2781273"/>
            <a:ext cx="432645" cy="379697"/>
          </a:xfrm>
          <a:prstGeom prst="rect">
            <a:avLst/>
          </a:prstGeom>
        </p:spPr>
      </p:pic>
      <p:pic>
        <p:nvPicPr>
          <p:cNvPr id="90" name="그림 89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D0DF4AA-E28D-418F-A219-6B58196B1DAE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29" b="12428"/>
          <a:stretch/>
        </p:blipFill>
        <p:spPr>
          <a:xfrm>
            <a:off x="9734361" y="2782858"/>
            <a:ext cx="418995" cy="379697"/>
          </a:xfrm>
          <a:prstGeom prst="rect">
            <a:avLst/>
          </a:prstGeom>
        </p:spPr>
      </p:pic>
      <p:pic>
        <p:nvPicPr>
          <p:cNvPr id="92" name="그림 91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73346BC-8FC5-48D4-BAB5-6E9B525B68A5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57"/>
          <a:stretch/>
        </p:blipFill>
        <p:spPr>
          <a:xfrm>
            <a:off x="10153356" y="2783365"/>
            <a:ext cx="432644" cy="3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B87ED8-9CD1-4A6A-913F-6559DFDFB6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04" y="2256708"/>
            <a:ext cx="1813330" cy="39251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BB452B-0B79-4B3B-B8A2-E14A894C3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02" y="2256709"/>
            <a:ext cx="2678463" cy="39251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6F39A8D-F344-42F7-8707-1D729621A5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7" y="2256709"/>
            <a:ext cx="2019076" cy="39251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581F14-EC29-4ED7-B433-B1C1EC05C0AA}"/>
              </a:ext>
            </a:extLst>
          </p:cNvPr>
          <p:cNvSpPr txBox="1"/>
          <p:nvPr/>
        </p:nvSpPr>
        <p:spPr>
          <a:xfrm>
            <a:off x="537387" y="1822243"/>
            <a:ext cx="3648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유사 동작 예측 오류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우커브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우차선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5FE51-13F5-4241-BFD6-0C3CD9215EE1}"/>
              </a:ext>
            </a:extLst>
          </p:cNvPr>
          <p:cNvSpPr txBox="1"/>
          <p:nvPr/>
        </p:nvSpPr>
        <p:spPr>
          <a:xfrm>
            <a:off x="6973604" y="1822243"/>
            <a:ext cx="321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노면 상태에 따른 센서 값 불안정</a:t>
            </a:r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97" y="2241663"/>
            <a:ext cx="2764655" cy="39402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CCD66C-2A90-4984-94AD-BC3E4D6D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70" y="2256709"/>
            <a:ext cx="2455513" cy="3940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2C01A3-69E5-475D-BEA2-BF0EC870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92" y="2256709"/>
            <a:ext cx="2403664" cy="3925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27E74-E5D0-4C58-B4D1-1D04B8B1651B}"/>
              </a:ext>
            </a:extLst>
          </p:cNvPr>
          <p:cNvSpPr txBox="1"/>
          <p:nvPr/>
        </p:nvSpPr>
        <p:spPr>
          <a:xfrm>
            <a:off x="420592" y="1822243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유사 동작 예측 오류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좌커브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좌회전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좌차선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5260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547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딥러닝 모델을 사용하여 시뮬레이션 데이터를 사용하여서도 실제 데이터를 사용하였을 때보다는 떨어지지만 불가능하지는 않다는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향후 개선을 통해 시뮬레이션 데이터로 실제 데이터를 어느정도 대체 가능할 것으로 예상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실제보다 안전하게 원하는 다양한 데이터를 수집 가능 할 것으로 기대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졸음 운전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음주 운전 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에도 적용 가능 예상</a:t>
            </a: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20132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csv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파일 변환을 위한 데이터 선별 및 동작 </a:t>
                      </a:r>
                      <a:r>
                        <a:rPr lang="ko-KR" altLang="en-US" sz="1600" kern="100" dirty="0" err="1">
                          <a:effectLst/>
                          <a:latin typeface="+mn-lt"/>
                        </a:rPr>
                        <a:t>라벨링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등 데이터 구축 작업</a:t>
                      </a:r>
                      <a:endParaRPr lang="ko-KR" sz="1600" kern="100" dirty="0">
                        <a:effectLst/>
                        <a:latin typeface="+mn-lt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각 동작 별 센서 데이터 특징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값 범위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분포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이석준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8357"/>
              </p:ext>
            </p:extLst>
          </p:nvPr>
        </p:nvGraphicFramePr>
        <p:xfrm>
          <a:off x="339536" y="1914037"/>
          <a:ext cx="1172733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4925258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4925264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4925264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96" y="1101271"/>
            <a:ext cx="3174904" cy="1817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BE42BA-E4C2-4423-AD5C-FF6C542B3568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94" y="2542965"/>
            <a:ext cx="5256813" cy="1645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980722"/>
              </p:ext>
            </p:extLst>
          </p:nvPr>
        </p:nvGraphicFramePr>
        <p:xfrm>
          <a:off x="5888496" y="2404788"/>
          <a:ext cx="567182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Sim2Real 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dirty="0"/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Dual-Motor Feedback Driving Force G29 Racing Wheel</a:t>
            </a: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진행 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</a:t>
            </a:r>
            <a:r>
              <a:rPr lang="en-US" altLang="ko-KR" sz="2000" dirty="0">
                <a:solidFill>
                  <a:schemeClr val="bg1"/>
                </a:solidFill>
              </a:rPr>
              <a:t>GUI</a:t>
            </a:r>
            <a:r>
              <a:rPr lang="ko-KR" altLang="en-US" sz="2000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이석준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427654"/>
            <a:ext cx="2016247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1157</Words>
  <Application>Microsoft Office PowerPoint</Application>
  <PresentationFormat>와이드스크린</PresentationFormat>
  <Paragraphs>355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나눔스퀘어 Bold</vt:lpstr>
      <vt:lpstr>나눔스퀘어 ExtraBold</vt:lpstr>
      <vt:lpstr>나눔스퀘어 Light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114</cp:revision>
  <dcterms:created xsi:type="dcterms:W3CDTF">2020-09-07T02:34:06Z</dcterms:created>
  <dcterms:modified xsi:type="dcterms:W3CDTF">2020-09-18T09:24:50Z</dcterms:modified>
</cp:coreProperties>
</file>